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9"/>
  </p:handoutMasterIdLst>
  <p:sldIdLst>
    <p:sldId id="416" r:id="rId3"/>
    <p:sldId id="384" r:id="rId4"/>
    <p:sldId id="439" r:id="rId5"/>
    <p:sldId id="440" r:id="rId6"/>
    <p:sldId id="438" r:id="rId8"/>
    <p:sldId id="417" r:id="rId9"/>
    <p:sldId id="418" r:id="rId10"/>
    <p:sldId id="436" r:id="rId11"/>
    <p:sldId id="419" r:id="rId12"/>
    <p:sldId id="256" r:id="rId13"/>
    <p:sldId id="442" r:id="rId14"/>
    <p:sldId id="292" r:id="rId15"/>
    <p:sldId id="451" r:id="rId16"/>
    <p:sldId id="452" r:id="rId17"/>
    <p:sldId id="441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A5637"/>
    <a:srgbClr val="B71F81"/>
    <a:srgbClr val="AD2354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26" y="-384"/>
      </p:cViewPr>
      <p:guideLst>
        <p:guide orient="horz" pos="2084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2BB4-9D2E-4E85-BDA9-D14C5C460E2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8897-B7B3-4EB9-9025-4E35432E8F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35B6-02D5-46EC-B724-3F0082FF9F9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64D4-8E1A-4F2D-925A-57C916B2F4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F074-E209-4818-9ABC-7CE94B873C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9B7F-3FF5-4D79-9BC5-F7C9076728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61FC-A2C4-470E-A2F9-D3E3CA7184B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255C-8710-4AE2-91BA-1FEB48B511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5A0B-99D9-4510-B902-1FA0E09C02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989F-C6F7-45F9-9DD9-CB08F178D3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D273-E9C4-4BE2-AF9B-1D00B98D8B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F93D-56F1-47ED-858B-7621452727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D5CE-243D-4ECB-B564-6A4C4F2C1C8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F8C5-8DF7-4FB3-8EE5-20A09BCB0F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9061-C079-418C-921D-579366877E3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0D50-B830-457A-8AF0-B467B0766A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72E8-A10A-45D0-BB40-6B610876E57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AB25-0748-40A7-ACF4-6F0842D444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83FF-A130-4057-8727-49A9135C7C7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7A14-CA67-4000-A5A6-E40C7C6148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B4A6-0208-47F2-8F99-4E323129E67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AC4C-88DA-46F7-B5D1-0ADAA74ADD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6A29FE-5A5D-4E04-AF4C-CC267B0136D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D7F298-7C04-48A9-B690-DACF25903DD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7003" y="-73025"/>
            <a:ext cx="12487276" cy="70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514985" y="1146810"/>
            <a:ext cx="11023600" cy="5369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latinLnBrk="0" hangingPunct="1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buClrTx/>
              <a:buSzTx/>
              <a:buFontTx/>
            </a:pPr>
            <a:r>
              <a:rPr lang="zh-CN" altLang="en-US" sz="32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楷体" panose="02010600040101010101" charset="-122"/>
                <a:sym typeface="+mn-ea"/>
              </a:rPr>
              <a:t>《让你的子女完美成长》系列讲座第十九讲</a:t>
            </a:r>
            <a:endParaRPr lang="zh-CN" altLang="en-US" sz="32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楷体" panose="02010600040101010101" charset="-122"/>
              <a:sym typeface="+mn-ea"/>
            </a:endParaRPr>
          </a:p>
          <a:p>
            <a:pPr algn="ctr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</a:pPr>
            <a:r>
              <a:rPr lang="zh-CN" altLang="en-US" sz="6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行楷" panose="02010800040101010101" pitchFamily="2" charset="-122"/>
                <a:sym typeface="+mn-ea"/>
              </a:rPr>
              <a:t>传 统 美 德 你 我 谈</a:t>
            </a:r>
            <a:br>
              <a:rPr lang="zh-CN" altLang="en-US" sz="6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行楷" panose="02010800040101010101" pitchFamily="2" charset="-122"/>
                <a:sym typeface="+mn-ea"/>
              </a:rPr>
            </a:b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行楷" panose="02010800040101010101" pitchFamily="2" charset="-122"/>
                <a:sym typeface="+mn-ea"/>
              </a:rPr>
              <a:t>成就美德从美化您的言语起航</a:t>
            </a:r>
            <a:endParaRPr lang="zh-CN" altLang="en-US" sz="6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行楷" panose="02010800040101010101" pitchFamily="2" charset="-122"/>
              <a:sym typeface="+mn-ea"/>
            </a:endParaRPr>
          </a:p>
          <a:p>
            <a:pPr algn="ctr" eaLnBrk="1" latinLnBrk="0" hangingPunct="1">
              <a:lnSpc>
                <a:spcPct val="100000"/>
              </a:lnSpc>
            </a:pPr>
            <a:endParaRPr lang="zh-CN" altLang="en-US" sz="48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楷体" panose="02010600040101010101" charset="-122"/>
              <a:sym typeface="+mn-ea"/>
            </a:endParaRPr>
          </a:p>
          <a:p>
            <a:pPr algn="l" eaLnBrk="1" latinLnBrk="0" hangingPunct="1">
              <a:lnSpc>
                <a:spcPct val="150000"/>
              </a:lnSpc>
              <a:spcBef>
                <a:spcPts val="3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                        </a:t>
            </a:r>
            <a:r>
              <a:rPr lang="zh-CN" altLang="en-US" sz="32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行楷" panose="02010800040101010101" pitchFamily="2" charset="-122"/>
                <a:sym typeface="+mn-ea"/>
              </a:rPr>
              <a:t>主办单位：平凉市图书馆</a:t>
            </a:r>
            <a:endParaRPr lang="zh-CN" altLang="en-US" sz="3200" b="1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  <a:cs typeface="华文行楷" panose="02010800040101010101" pitchFamily="2" charset="-122"/>
            </a:endParaRPr>
          </a:p>
          <a:p>
            <a:pPr algn="ctr" eaLnBrk="1" latinLnBrk="0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行楷" panose="02010800040101010101" pitchFamily="2" charset="-122"/>
                <a:sym typeface="+mn-ea"/>
              </a:rPr>
              <a:t>联办单位：</a:t>
            </a:r>
            <a:r>
              <a:rPr lang="zh-CN" altLang="en-US" sz="32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行楷" panose="02010800040101010101" pitchFamily="2" charset="-122"/>
                <a:sym typeface="+mn-ea"/>
              </a:rPr>
              <a:t>平凉市传统文化促进会</a:t>
            </a:r>
            <a:endParaRPr lang="zh-CN" altLang="en-US" sz="8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行楷" panose="02010800040101010101" pitchFamily="2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秦治  </a:t>
            </a:r>
            <a:r>
              <a:rPr lang="zh-CN" altLang="en-US" sz="2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华文行楷" panose="02010800040101010101" pitchFamily="2" charset="-122"/>
              </a:rPr>
              <a:t>2020.01.18</a:t>
            </a:r>
            <a:endParaRPr lang="en-US" altLang="zh-CN" sz="28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华文行楷" panose="02010800040101010101" pitchFamily="2" charset="-122"/>
            </a:endParaRPr>
          </a:p>
        </p:txBody>
      </p:sp>
    </p:spTree>
  </p:cSld>
  <p:clrMapOvr>
    <a:masterClrMapping/>
  </p:clrMapOvr>
  <p:transition advTm="85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8735" y="635"/>
            <a:ext cx="1240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6630" y="692785"/>
            <a:ext cx="10824210" cy="5474335"/>
          </a:xfrm>
        </p:spPr>
        <p:txBody>
          <a:bodyPr rtlCol="0">
            <a:normAutofit fontScale="90000"/>
          </a:bodyPr>
          <a:lstStyle/>
          <a:p>
            <a:pPr algn="l" eaLnBrk="1" fontAlgn="auto" latinLnBrk="0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　　　</a:t>
            </a: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祸从口出</a:t>
            </a:r>
            <a:br>
              <a:rPr lang="zh-CN" altLang="en-US" sz="4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4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3110" b="1" dirty="0" smtClean="0"/>
              <a:t>  祸从口出的意思是灾祸从口里产生出来，指</a:t>
            </a:r>
            <a:r>
              <a:rPr lang="zh-CN" altLang="en-US" sz="3110" b="1" dirty="0" smtClean="0">
                <a:solidFill>
                  <a:srgbClr val="FF0000"/>
                </a:solidFill>
              </a:rPr>
              <a:t>说话不谨慎容易惹祸</a:t>
            </a:r>
            <a:r>
              <a:rPr lang="zh-CN" altLang="en-US" sz="3110" b="1" dirty="0" smtClean="0"/>
              <a:t>   </a:t>
            </a:r>
            <a:br>
              <a:rPr lang="zh-CN" altLang="en-US" sz="3110" b="1" dirty="0" smtClean="0"/>
            </a:br>
            <a:r>
              <a:rPr lang="zh-CN" altLang="en-US" sz="3110" b="1" dirty="0" smtClean="0"/>
              <a:t>         寇准任</a:t>
            </a:r>
            <a:r>
              <a:rPr lang="zh-CN" altLang="en-US" sz="3110" b="1" dirty="0" smtClean="0">
                <a:sym typeface="+mn-ea"/>
              </a:rPr>
              <a:t>宋朝</a:t>
            </a:r>
            <a:r>
              <a:rPr lang="zh-CN" altLang="en-US" sz="3110" b="1" dirty="0" smtClean="0"/>
              <a:t>宰相的时候有一次大家一起吃饭，寇准的胡子被汤打湿了，当时副手丁谓很殷勤的过来帮他擦胡子，寇准就斜着眼讽刺丁谓：你一个朝廷大员给长官溜须还要脸么？这就是</a:t>
            </a:r>
            <a:r>
              <a:rPr lang="zh-CN" altLang="en-US" sz="3110" b="1" dirty="0" smtClean="0">
                <a:solidFill>
                  <a:srgbClr val="FF0000"/>
                </a:solidFill>
              </a:rPr>
              <a:t>溜须的来历</a:t>
            </a:r>
            <a:r>
              <a:rPr lang="zh-CN" altLang="en-US" sz="3110" b="1" dirty="0" smtClean="0"/>
              <a:t>。羞愧难当的丁谓怀恨在心，最后想方设法的攻击寇准，最后导致寇准被贬到了广东。                           小人心狠手辣，睚眦必报。</a:t>
            </a:r>
            <a:br>
              <a:rPr lang="zh-CN" altLang="en-US" sz="3110" b="1" dirty="0" smtClean="0"/>
            </a:br>
            <a:r>
              <a:rPr lang="zh-CN" altLang="en-US" sz="32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　　　</a:t>
            </a:r>
            <a:endParaRPr lang="zh-CN" altLang="en-US" sz="3200" b="1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85" y="4817745"/>
            <a:ext cx="2042160" cy="1531620"/>
          </a:xfrm>
          <a:prstGeom prst="rect">
            <a:avLst/>
          </a:prstGeom>
        </p:spPr>
      </p:pic>
    </p:spTree>
  </p:cSld>
  <p:clrMapOvr>
    <a:masterClrMapping/>
  </p:clrMapOvr>
  <p:transition spd="slow" advTm="99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8735" y="635"/>
            <a:ext cx="1240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895" y="895985"/>
            <a:ext cx="10824210" cy="5474335"/>
          </a:xfrm>
        </p:spPr>
        <p:txBody>
          <a:bodyPr rtlCol="0">
            <a:normAutofit fontScale="90000"/>
          </a:bodyPr>
          <a:lstStyle/>
          <a:p>
            <a:pPr algn="l" eaLnBrk="1" fontAlgn="auto" latinLnBrk="0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　　　</a:t>
            </a: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言行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君子之枢机</a:t>
            </a:r>
            <a:r>
              <a:rPr lang="zh-CN" altLang="en-US" sz="2665" b="1" dirty="0" smtClean="0">
                <a:sym typeface="+mn-ea"/>
              </a:rPr>
              <a:t>一言即出驷马难追</a:t>
            </a:r>
            <a:br>
              <a:rPr lang="zh-CN" altLang="en-US" sz="2665" b="1" dirty="0" smtClean="0"/>
            </a:br>
            <a:r>
              <a:rPr lang="zh-CN" altLang="en-US" sz="4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3110" b="1" dirty="0" smtClean="0"/>
              <a:t> 子曰：“君子居其室。出其言善，则千里之外应之，况其迩者乎？居其室，出其言不善，则千里之外违之，况其迩者乎？言出乎身，加乎民，行发乎迩，见乎远，</a:t>
            </a:r>
            <a:r>
              <a:rPr lang="zh-CN" altLang="en-US" sz="3110" b="1" dirty="0" smtClean="0">
                <a:solidFill>
                  <a:srgbClr val="FF0000"/>
                </a:solidFill>
              </a:rPr>
              <a:t>言行，君子之枢机，枢机之发，荣辱之主也</a:t>
            </a:r>
            <a:r>
              <a:rPr lang="zh-CN" altLang="en-US" sz="1780" b="1" dirty="0" smtClean="0"/>
              <a:t>（《周易卦解</a:t>
            </a:r>
            <a:r>
              <a:rPr lang="en-US" altLang="zh-CN" sz="1780" b="1" dirty="0" smtClean="0"/>
              <a:t>·</a:t>
            </a:r>
            <a:r>
              <a:rPr lang="zh-CN" altLang="en-US" sz="1780" b="1" dirty="0" smtClean="0"/>
              <a:t>圣人章</a:t>
            </a:r>
            <a:r>
              <a:rPr lang="zh-CN" altLang="en-US" sz="1780" b="1" dirty="0" smtClean="0">
                <a:sym typeface="+mn-ea"/>
              </a:rPr>
              <a:t>》</a:t>
            </a:r>
            <a:r>
              <a:rPr lang="zh-CN" altLang="en-US" sz="1780" b="1" dirty="0" smtClean="0"/>
              <a:t>）</a:t>
            </a:r>
            <a:r>
              <a:rPr lang="zh-CN" altLang="en-US" sz="3110" b="1" dirty="0" smtClean="0">
                <a:sym typeface="+mn-ea"/>
              </a:rPr>
              <a:t>。</a:t>
            </a:r>
            <a:br>
              <a:rPr lang="zh-CN" altLang="en-US" sz="3110" b="1" dirty="0" smtClean="0"/>
            </a:br>
            <a:r>
              <a:rPr lang="zh-CN" altLang="en-US" sz="3110" b="1" dirty="0" smtClean="0"/>
              <a:t>　　</a:t>
            </a:r>
            <a:r>
              <a:rPr lang="zh-CN" altLang="en-US" sz="2665" b="1" dirty="0" smtClean="0"/>
              <a:t>中孚九二爻义，言出而民孚</a:t>
            </a:r>
            <a:r>
              <a:rPr lang="zh-CN" altLang="en-US" sz="1780" b="1" dirty="0" smtClean="0"/>
              <a:t>（信）</a:t>
            </a:r>
            <a:r>
              <a:rPr lang="zh-CN" altLang="en-US" sz="2665" b="1" dirty="0" smtClean="0"/>
              <a:t>,以诚信在言先也。至诚而不动者,未之有也。不诚，未有能动者也。“居其室,即在阴之义,出其言，即鸣之义。千里之外应之，即和之之义。”</a:t>
            </a:r>
            <a:r>
              <a:rPr lang="zh-CN" altLang="en-US" sz="2665" b="1" dirty="0" smtClean="0">
                <a:solidFill>
                  <a:srgbClr val="FF0000"/>
                </a:solidFill>
              </a:rPr>
              <a:t>言者心之声，行者心之迹，言行乃感应之枢机也</a:t>
            </a:r>
            <a:r>
              <a:rPr lang="zh-CN" altLang="en-US" sz="2665" b="1" dirty="0" smtClean="0"/>
              <a:t>。</a:t>
            </a:r>
            <a:r>
              <a:rPr lang="zh-CN" altLang="en-US" sz="2665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　　　</a:t>
            </a:r>
            <a:endParaRPr lang="zh-CN" altLang="en-US" sz="2665" b="1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Tm="99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14095" y="281305"/>
            <a:ext cx="10488930" cy="67957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latinLnBrk="0" hangingPunct="1">
              <a:lnSpc>
                <a:spcPts val="7560"/>
              </a:lnSpc>
            </a:pPr>
            <a:r>
              <a:rPr lang="en-US" altLang="zh-CN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zh-CN" altLang="en-US" sz="4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国学</a:t>
            </a:r>
            <a:r>
              <a:rPr lang="en-US" altLang="zh-CN" sz="4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---</a:t>
            </a:r>
            <a:r>
              <a:rPr lang="zh-CN" altLang="en-US" sz="4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儒学</a:t>
            </a:r>
            <a:r>
              <a:rPr lang="zh-CN" altLang="en-US" sz="2000" b="1" dirty="0" smtClean="0">
                <a:latin typeface="+mj-lt"/>
                <a:ea typeface="+mj-ea"/>
                <a:cs typeface="+mj-cs"/>
              </a:rPr>
              <a:t>主流</a:t>
            </a:r>
            <a:r>
              <a:rPr lang="en-US" altLang="zh-CN" sz="4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---</a:t>
            </a:r>
            <a:r>
              <a:rPr lang="zh-CN" altLang="en-US" sz="4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学以成德</a:t>
            </a:r>
            <a:r>
              <a:rPr lang="en-US" altLang="zh-CN" sz="4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---</a:t>
            </a:r>
            <a:r>
              <a:rPr lang="zh-CN" altLang="en-US" sz="4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学以成人</a:t>
            </a:r>
            <a:endParaRPr lang="zh-CN" altLang="en-US" sz="4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 eaLnBrk="1" latinLnBrk="0" hangingPunct="1">
              <a:lnSpc>
                <a:spcPts val="7560"/>
              </a:lnSpc>
            </a:pPr>
            <a:r>
              <a:rPr lang="zh-CN" altLang="en-US" sz="4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是培养师儒的学问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（不会培养成奴性）</a:t>
            </a:r>
            <a:endParaRPr lang="zh-CN" altLang="en-US" sz="36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行楷" panose="02010800040101010101" pitchFamily="2" charset="-122"/>
            </a:endParaRPr>
          </a:p>
          <a:p>
            <a:pPr algn="ctr"/>
            <a:endParaRPr lang="zh-CN" altLang="en-US" sz="4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师儒</a:t>
            </a:r>
            <a:r>
              <a:rPr lang="en-US" altLang="zh-CN" sz="36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——</a:t>
            </a:r>
            <a:r>
              <a:rPr lang="zh-CN" altLang="en-US" sz="36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众人之师</a:t>
            </a:r>
            <a:r>
              <a:rPr lang="en-US" altLang="zh-CN" sz="36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——</a:t>
            </a:r>
            <a:r>
              <a:rPr lang="zh-CN" altLang="en-US" sz="36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帝王</a:t>
            </a:r>
            <a:r>
              <a:rPr lang="zh-CN" altLang="en-US" sz="36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之师</a:t>
            </a:r>
            <a:endParaRPr lang="zh-CN" altLang="en-US" sz="36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行楷" panose="02010800040101010101" pitchFamily="2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格物致知诚意正心修身齐家治国平天下</a:t>
            </a:r>
            <a:r>
              <a:rPr lang="zh-CN" altLang="en-US" sz="1780" b="1" dirty="0" smtClean="0">
                <a:latin typeface="+mj-lt"/>
                <a:ea typeface="+mj-ea"/>
                <a:cs typeface="+mj-cs"/>
              </a:rPr>
              <a:t>（修己治人）</a:t>
            </a:r>
            <a:endParaRPr lang="zh-CN" altLang="en-US" sz="36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行楷" panose="02010800040101010101" pitchFamily="2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鲁哀公问政于孔子     齐景公问政于孔子</a:t>
            </a:r>
            <a:endParaRPr lang="zh-CN" altLang="en-US" sz="36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行楷" panose="02010800040101010101" pitchFamily="2" charset="-122"/>
            </a:endParaRPr>
          </a:p>
          <a:p>
            <a:pPr algn="l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36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梁惠王、齐宣王聘请孟子，请教国政   </a:t>
            </a:r>
            <a:r>
              <a:rPr lang="zh-CN" altLang="en-US" sz="1780" b="1" dirty="0" smtClean="0">
                <a:latin typeface="+mj-lt"/>
                <a:ea typeface="+mj-ea"/>
                <a:cs typeface="+mj-cs"/>
              </a:rPr>
              <a:t>（王使人来曰：“寡人如就见者也，有寒疾，不可以风。朝将视朝，不识可使寡人得见乎？”）</a:t>
            </a:r>
            <a:endParaRPr lang="zh-CN" altLang="en-US" sz="1780" b="1" dirty="0" smtClean="0">
              <a:latin typeface="+mj-lt"/>
              <a:ea typeface="+mj-ea"/>
              <a:cs typeface="+mj-cs"/>
            </a:endParaRPr>
          </a:p>
          <a:p>
            <a:pPr eaLnBrk="1" latinLnBrk="0" hangingPunct="1">
              <a:lnSpc>
                <a:spcPct val="150000"/>
              </a:lnSpc>
            </a:pPr>
            <a:endParaRPr lang="zh-CN" altLang="en-US" sz="1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08430" y="1459865"/>
            <a:ext cx="9820910" cy="3938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anose="020F0502020204030204" charset="0"/>
              </a:rPr>
              <a:t>       </a:t>
            </a:r>
            <a:r>
              <a:rPr lang="en-US" altLang="zh-CN" sz="4000">
                <a:solidFill>
                  <a:srgbClr val="FF0000"/>
                </a:solidFill>
                <a:latin typeface="Calibri" panose="020F0502020204030204" charset="0"/>
              </a:rPr>
              <a:t>     </a:t>
            </a:r>
            <a:r>
              <a:rPr lang="zh-CN" altLang="en-US" sz="48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诵读经典  研习圣言  美化言行</a:t>
            </a:r>
            <a:endParaRPr lang="zh-CN" altLang="en-US" sz="40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endParaRPr lang="zh-CN" altLang="en-US" sz="4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将经典知识内化为自己的人格结构，通过反复学习，反复实践，将意识层面的东西内化为潜意识、下意识，把知识变为习惯，变为本能</a:t>
            </a:r>
            <a:endParaRPr lang="zh-CN" altLang="en-US" sz="36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368425" y="953135"/>
            <a:ext cx="9820910" cy="4707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</a:rPr>
              <a:t> </a:t>
            </a:r>
            <a:r>
              <a:rPr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研讨议题</a:t>
            </a:r>
            <a:endParaRPr sz="32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latinLnBrk="0" hangingPunct="1">
              <a:lnSpc>
                <a:spcPct val="150000"/>
              </a:lnSpc>
            </a:pPr>
            <a:r>
              <a:rPr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  请提前思考下列词条的含意，言语引发的故事，应当引起注意的方面及对策，以便参与会场研讨互动。</a:t>
            </a:r>
            <a:endParaRPr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latinLnBrk="0" hangingPunct="1">
              <a:lnSpc>
                <a:spcPct val="150000"/>
              </a:lnSpc>
            </a:pPr>
            <a:r>
              <a:rPr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1.祸从口出。 2.好议论人长短。3.“君子居其室。出其言善，则千里之外应之”。4. “刻薄语 秽污词 市井气 切戒之”。5. 见未真 勿轻言 </a:t>
            </a:r>
            <a:endParaRPr sz="32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113405" y="1873250"/>
            <a:ext cx="6259830" cy="2707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anose="020F0502020204030204" charset="0"/>
              </a:rPr>
              <a:t>         </a:t>
            </a:r>
            <a:endParaRPr lang="en-US" altLang="zh-CN">
              <a:solidFill>
                <a:srgbClr val="FF0000"/>
              </a:solidFill>
              <a:latin typeface="Calibri" panose="020F0502020204030204" charset="0"/>
            </a:endParaRPr>
          </a:p>
          <a:p>
            <a:r>
              <a:rPr lang="zh-CN" altLang="en-US" sz="96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谢谢大家！</a:t>
            </a:r>
            <a:r>
              <a:rPr lang="zh-CN" altLang="en-US" sz="280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提前祝福朋友们  </a:t>
            </a:r>
            <a:endParaRPr lang="zh-CN" altLang="en-US" sz="2800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r>
              <a:rPr lang="zh-CN" altLang="en-US" sz="280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         新春快乐  阖家幸福  万事如意</a:t>
            </a:r>
            <a:endParaRPr lang="zh-CN" altLang="en-US" sz="96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4775" y="-367348"/>
            <a:ext cx="1240155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920" y="128905"/>
            <a:ext cx="10796270" cy="6182995"/>
          </a:xfrm>
        </p:spPr>
        <p:txBody>
          <a:bodyPr rtlCol="0">
            <a:normAutofit fontScale="90000"/>
          </a:bodyPr>
          <a:lstStyle/>
          <a:p>
            <a:pPr algn="l" eaLnBrk="1" fontAlgn="auto" latinLnBrk="0" hangingPunct="1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 </a:t>
            </a:r>
            <a:r>
              <a:rPr lang="zh-CN" altLang="en-US" sz="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行楷" panose="02010800040101010101" pitchFamily="2" charset="-122"/>
                <a:sym typeface="+mn-ea"/>
              </a:rPr>
              <a:t>成就美德从美化您的言语起航</a:t>
            </a:r>
            <a:b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311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聖人之道 入乎耳 存乎心 蕴之为德行 行之为事业</a:t>
            </a:r>
            <a:r>
              <a:rPr lang="zh-CN" altLang="en-US" sz="178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（《小学通俗解义</a:t>
            </a:r>
            <a:r>
              <a:rPr lang="en-US" altLang="zh-CN" sz="178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·</a:t>
            </a:r>
            <a:r>
              <a:rPr lang="zh-CN" altLang="en-US" sz="178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嘉言》）</a:t>
            </a:r>
            <a:br>
              <a:rPr lang="zh-CN" altLang="en-US" sz="178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道：仁义中正的言行。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德行：有品德的言行，包括言语、动作、容貌、气度。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事业发展，技术进步，只是改善了生活条件；而仁义中正的做人原则永远不会改变，背离了这个原则，会导致人心混乱，管理失序，夫妇道苦，人情淡漠，生活沉闷；乃至战争频仍，难民流离失所。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出悖来违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常言说：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良言一句三春暖,恶语伤人六月寒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”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一言可以成事，一言可以败事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”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富人送人以财，仁人赠人以言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”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。圣贤的忠厚言语，善良行为，为我们树立了良好的榜样，引导中华民族五千年文明长盛不衰。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人不能老样子，家教正家族兴，牙牙学语（汉语英语粗俗文明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，看样学样</a:t>
            </a:r>
            <a:endParaRPr lang="zh-CN" altLang="en-US" sz="2800" b="1" dirty="0" smtClean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4775" y="-376873"/>
            <a:ext cx="1240155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4520" y="128905"/>
            <a:ext cx="11130280" cy="6182995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       </a:t>
            </a:r>
            <a:r>
              <a:rPr lang="zh-CN" altLang="en-US" sz="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行楷" panose="02010800040101010101" pitchFamily="2" charset="-122"/>
                <a:sym typeface="+mn-ea"/>
              </a:rPr>
              <a:t>说文明话  做文明人</a:t>
            </a:r>
            <a:br>
              <a:rPr lang="zh-CN" altLang="en-US" sz="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行楷" panose="02010800040101010101" pitchFamily="2" charset="-122"/>
                <a:sym typeface="+mn-ea"/>
              </a:rPr>
            </a:br>
            <a:r>
              <a:rPr lang="zh-CN" altLang="en-US" sz="28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1.别把话说太满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事非宜 勿轻诺 苟轻诺 进退错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”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。面对别人有求於我们的时候，我们要衡量这一件事情它的对错，轻易的答应，会进退两难。怎么办，子曰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君子言不必信，行不必果，唯义所在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”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28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2.说话时美化句子  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说话时要修饰句子和语气</a:t>
            </a:r>
            <a:r>
              <a:rPr lang="zh-CN" altLang="en-US" sz="20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（过脑子、不随便）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，一时嘴快往往会伤害他人，引来各种的误会。比如可以把“随便”改成“听你的”，把“你明白吗？”改成“我说明白了吗？”。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28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3.多夸奖，少否定  </a:t>
            </a:r>
            <a:r>
              <a:rPr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奖其善</a:t>
            </a:r>
            <a:r>
              <a:rPr 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而婉言否定不善。要</a:t>
            </a:r>
            <a:r>
              <a:rPr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学会多夸奖别人，而不是一直去否定</a:t>
            </a:r>
            <a:r>
              <a:rPr 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，</a:t>
            </a:r>
            <a:r>
              <a:rPr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这样做不仅能够鼓励身旁的人</a:t>
            </a:r>
            <a:r>
              <a:rPr 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向善</a:t>
            </a:r>
            <a:r>
              <a:rPr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，还可以促进感情，</a:t>
            </a:r>
            <a:r>
              <a:rPr 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增进友好</a:t>
            </a:r>
            <a:r>
              <a:rPr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</a:t>
            </a:r>
            <a:br>
              <a:rPr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en-US" altLang="zh-CN" sz="28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.看透不说破   </a:t>
            </a:r>
            <a:r>
              <a:rPr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情商高的说话技巧是：看透不说破。给予别人</a:t>
            </a:r>
            <a:r>
              <a:rPr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台</a:t>
            </a:r>
            <a:r>
              <a:rPr 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阶</a:t>
            </a:r>
            <a:r>
              <a:rPr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下。有些事情说出来了并不能带向好的结局，反而会让事情越变越糟糕。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适时规劝</a:t>
            </a:r>
            <a:endParaRPr lang="zh-CN" sz="2800" b="1" dirty="0" smtClean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4775" y="-240983"/>
            <a:ext cx="1240155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920" y="128905"/>
            <a:ext cx="10796270" cy="6182995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       </a:t>
            </a:r>
            <a:r>
              <a:rPr lang="zh-CN" altLang="en-US" sz="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行楷" panose="02010800040101010101" pitchFamily="2" charset="-122"/>
                <a:sym typeface="+mn-ea"/>
              </a:rPr>
              <a:t>美化言语的技巧</a:t>
            </a:r>
            <a:br>
              <a:rPr lang="zh-CN" altLang="en-US" sz="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行楷" panose="02010800040101010101" pitchFamily="2" charset="-122"/>
                <a:sym typeface="+mn-ea"/>
              </a:rPr>
            </a:b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言为心声，想得清才能说得好，说得好才算会说话。口才是一个人素养、能力和智慧的全面而综合的反映。诚意正心为先，群居终日，言不及义 废话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1.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读书明理  </a:t>
            </a:r>
            <a:r>
              <a:rPr lang="zh-CN" altLang="en-US" sz="222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博学多能 理无不明，知无不尽   学：读书  学样（眼观耳听 三人行）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2.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学会倾听：</a:t>
            </a:r>
            <a:r>
              <a:rPr lang="zh-CN" altLang="en-US" sz="222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倾听达人的言语，  倾听：仔细听；认真地听。</a:t>
            </a:r>
            <a:br>
              <a:rPr lang="zh-CN" altLang="en-US" sz="222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3.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言之有礼  </a:t>
            </a:r>
            <a:r>
              <a:rPr lang="zh-CN" altLang="en-US" sz="222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说话很有礼貌，谈吐文雅，听者喜悦。满嘴脏话,恶语伤人,就会令人反感讨厌。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4.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言之有文 </a:t>
            </a:r>
            <a:r>
              <a:rPr lang="zh-CN" altLang="en-US" sz="222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“言之无文，其行不远。”道出了语言有文采的价值</a:t>
            </a:r>
            <a:br>
              <a:rPr lang="zh-CN" altLang="en-US" sz="222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5.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言之有情  </a:t>
            </a:r>
            <a:r>
              <a:rPr lang="zh-CN" altLang="en-US" sz="222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真实、真情和真诚的态度是说话者的法宝。不冷落人，不打断别人。语言表达活动离不开知觉、观察、记忆、思维、想象等心理活动的基本形式</a:t>
            </a:r>
            <a:br>
              <a:rPr lang="zh-CN" altLang="en-US" sz="222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6.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言之有物  </a:t>
            </a:r>
            <a:r>
              <a:rPr lang="zh-CN" altLang="en-US" sz="222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《周易卦解·家人》：“君子以言有物，而行有恒。”不说大话空话。旁征博引，引经据典。</a:t>
            </a:r>
            <a:r>
              <a:rPr lang="zh-CN" altLang="en-US" sz="178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唐高宗下令处死不小心砍伐了昭陵柏树的武卫大将军权善才，大臣狄仁杰认为权善才罪不至死，就举张释之劝汉文帝释放偷汉高祖庙里玉环的小偷，证明贤明君主必须依法治国，终于救了权善才</a:t>
            </a:r>
            <a:endParaRPr lang="zh-CN" altLang="en-US" sz="2800" b="1" dirty="0" smtClean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4775" y="-376873"/>
            <a:ext cx="1240155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7865" y="142240"/>
            <a:ext cx="10796270" cy="6311900"/>
          </a:xfrm>
        </p:spPr>
        <p:txBody>
          <a:bodyPr rtlCol="0">
            <a:normAutofit fontScale="90000"/>
          </a:bodyPr>
          <a:lstStyle/>
          <a:p>
            <a:pPr algn="l" eaLnBrk="1" fontAlgn="auto" latinLnBrk="0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    </a:t>
            </a:r>
            <a:r>
              <a:rPr lang="zh-CN" altLang="en-US" sz="4400" b="1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赞美他人  导人向善</a:t>
            </a:r>
            <a:br>
              <a:rPr lang="zh-CN" altLang="en-US" sz="4400" b="1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4400" b="1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3555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道人善  即是善  人知之  愈思勉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</a:t>
            </a:r>
            <a:b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2800" b="1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赞美他人的善行就是行善</a:t>
            </a:r>
            <a: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，当对方听到你的称赞之后，必定会更加勉励行善，进一步把善行提升。</a:t>
            </a:r>
            <a:b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    如果其他人也同时听到你的赞叹，他们也会</a:t>
            </a:r>
            <a:r>
              <a:rPr lang="zh-CN" altLang="en-US" sz="2800" b="1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效法</a:t>
            </a:r>
            <a: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这样的</a:t>
            </a:r>
            <a:r>
              <a:rPr lang="zh-CN" altLang="en-US" sz="2800" b="1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善行</a:t>
            </a:r>
            <a: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，所以对所有的人都是好事。因此，能够常常称赞他人的优点、长处、善行，这本身就是行善，这是对大众的勉励，希望大众</a:t>
            </a:r>
            <a:r>
              <a:rPr lang="zh-CN" altLang="en-US" sz="2800" b="1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见贤思齐</a:t>
            </a:r>
            <a: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。现在有一部分人连什么是善都不甚了解，更不要说去道人善了，主要原因就是近百年来中国的传统文化、圣贤教育被严重地破坏了，所以国家提倡恢复传统文化，如果能够把传统文化教育复兴起来，这就是最大的善，叫善中之善。它能够帮助人认识本善，修学恢复本善，这叫</a:t>
            </a:r>
            <a:r>
              <a:rPr lang="zh-CN" altLang="en-US" sz="2800" b="1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功德无量</a:t>
            </a:r>
            <a:r>
              <a:rPr lang="zh-CN" altLang="en-US" sz="2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！</a:t>
            </a:r>
            <a:endParaRPr lang="zh-CN" altLang="en-US" sz="2800" b="1" dirty="0" smtClean="0">
              <a:latin typeface="仿宋_GB2312" panose="02010609030101010101" charset="-122"/>
              <a:ea typeface="仿宋_GB2312" panose="0201060903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4775" y="-240983"/>
            <a:ext cx="1240155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920" y="128905"/>
            <a:ext cx="10796270" cy="6182995"/>
          </a:xfrm>
        </p:spPr>
        <p:txBody>
          <a:bodyPr rtlCol="0">
            <a:normAutofit fontScale="90000"/>
          </a:bodyPr>
          <a:lstStyle/>
          <a:p>
            <a:pPr algn="l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11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                 </a:t>
            </a:r>
            <a:r>
              <a:rPr lang="zh-CN" altLang="en-US" sz="311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言语忍   忿自泯 </a:t>
            </a:r>
            <a:r>
              <a:rPr lang="zh-CN" altLang="en-US" sz="178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言语上包容忍让，忿怒自然消失</a:t>
            </a:r>
            <a:br>
              <a:rPr lang="zh-CN" altLang="en-US" sz="178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</a:t>
            </a:r>
            <a:r>
              <a:rPr lang="zh-CN" altLang="en-US" sz="2665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西晋时期有个人叫王述，幼年丧父，他奉侍母亲，力行孝道。王述是一个脾气暴躁的人，有一次吃鸡蛋，他用筷子去夹，没有夹住，为此大动肝火，把鸡蛋猛地抓起来摔到了地上，谁料鸡蛋没摔烂，他更加脑火，站起来用脚去踩，结果又没踩着，于是干脆用手拾起鸡蛋，塞到嘴里咬烂，又吐在了地上。可是，在他当官以后，性格有了很大变化，沉着稳定，不再大发脾气。</a:t>
            </a:r>
            <a:br>
              <a:rPr lang="zh-CN" altLang="en-US" sz="2665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2665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     朝臣谢奕性格粗鲁暴躁，说话不留情面，由于性格不合，他对王述非常妒恨，找槎侮辱。有一次，他们刚一见面，谢奕便破口大骂，历数王述的不是，而王述为了避免冲突，并没有还口还手；他面对墙壁，一句话也没有回应，等到谢奕骂累了，自知理亏离去后，他才重新回到了自己座位上。后来谢奕突然醒悟，知道了自己的不是，心内感到极大不安，于是主动向王述道谦认错，两人之间的间隙和仇恨从此消除，并且成了一对好朋友。</a:t>
            </a:r>
            <a:r>
              <a:rPr lang="zh-CN" altLang="en-US" sz="2665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  <a:sym typeface="+mn-ea"/>
              </a:rPr>
              <a:t> </a:t>
            </a:r>
            <a:endParaRPr lang="zh-CN" altLang="en-US" sz="2665" b="1" dirty="0" smtClean="0">
              <a:latin typeface="仿宋_GB2312" panose="02010609030101010101" charset="-122"/>
              <a:ea typeface="仿宋_GB2312" panose="0201060903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 advTm="98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4775" y="-377190"/>
            <a:ext cx="12401550" cy="723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7865" y="98425"/>
            <a:ext cx="10796270" cy="6315075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刻薄语 秽污词 市井气 切戒之</a:t>
            </a:r>
            <a:br>
              <a:rPr lang="zh-CN" altLang="en-US" sz="4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311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汉朝马援的兄长之子马严马敦，都爱讥笑人，议论人，有哥们义气，爱好交结轻薄的侠客。马援在交趾寄书信告诫他们说：“我望想你们听到人的过失，像听到你父母的名字一样，耳可以听，口不可以说。爱谈论他人的长短，妄说国法的是非，这是我最憎恶的行为，宁死不愿听到子孙有这样的行为。龙伯高为人，敦厚笃实稳重，端庄谨慎，口里说的全是正经话，没有错话可以拣择，其品德</a:t>
            </a:r>
            <a:r>
              <a:rPr lang="zh-CN" altLang="en-US" sz="311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谦</a:t>
            </a:r>
            <a:r>
              <a:rPr lang="zh-CN" altLang="en-US" sz="311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恭自我约束节制，廉洁公正而有威仪。吾爱他，敬重他，愿你们学他。为什么？只为学伯高学不成，仍可以成为谨慎自修自治的人，正是人常说的刻鹄莫刻像，还类似鹜鸟呢。跟好人，学好义。 </a:t>
            </a:r>
            <a:endParaRPr lang="zh-CN" altLang="en-US" sz="3110" b="1" dirty="0" smtClean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8735" y="635"/>
            <a:ext cx="1240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7750" y="631190"/>
            <a:ext cx="10824210" cy="5799455"/>
          </a:xfrm>
        </p:spPr>
        <p:txBody>
          <a:bodyPr rtlCol="0">
            <a:normAutofit fontScale="90000"/>
          </a:bodyPr>
          <a:lstStyle/>
          <a:p>
            <a:pPr algn="l" eaLnBrk="1" fontAlgn="auto" latinLnBrk="0" hangingPunct="1">
              <a:lnSpc>
                <a:spcPts val="3540"/>
              </a:lnSpc>
              <a:spcAft>
                <a:spcPts val="0"/>
              </a:spcAft>
              <a:defRPr/>
            </a:pP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　　　</a:t>
            </a: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开口说话，诚信为先</a:t>
            </a: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</a:t>
            </a:r>
            <a:r>
              <a:rPr lang="zh-CN" altLang="en-US" sz="3555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凡出言  信为先  诈与妄  奚可焉</a:t>
            </a:r>
            <a:br>
              <a:rPr lang="zh-CN" altLang="en-US" sz="3555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4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3110" b="1" dirty="0" smtClean="0"/>
              <a:t>  说话最要紧的是要诚实讲信用；说谎话，说胡话，都是不可以的。开口说话，诚信为先，对自己讲出来的话绝对要放在心上去实践、去履行。答应别人的事情一定要遵守承诺，至于欺骗或花言巧语更不能使用。</a:t>
            </a:r>
            <a:br>
              <a:rPr lang="zh-CN" altLang="en-US" sz="3110" b="1" dirty="0" smtClean="0"/>
            </a:br>
            <a:r>
              <a:rPr lang="zh-CN" altLang="en-US" sz="2220" b="1" dirty="0" smtClean="0"/>
              <a:t>有个爱吹牛的人说：“我们家的先祖种倭瓜天下有名。当年曹操大军途经我们家，就要倭瓜当饭吃。老祖先给他们切了一小块，八十三万大军吃了一个月还没吃完，一小孩问他爷爷：瓜这么大，怎么锯开呢?爷爷指着吹牛的人说：“天上一锯，地上一锯嘛!”那人听后面红耳赤。后来这话就成了“天上一句，地上一句”的俗话了。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　　　</a:t>
            </a:r>
            <a:endParaRPr lang="zh-CN" altLang="en-US" sz="3200" b="1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Tm="99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4775" y="-376873"/>
            <a:ext cx="1240155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920" y="128905"/>
            <a:ext cx="10796270" cy="6182995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                    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言多必有失</a:t>
            </a:r>
            <a:b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戒尔勿多言，多言众所忌。苟不慎机(1)，灾厄从此始。是非毁誉间(2)，适足为身累(3)（《小学通俗解义》宋宰相范质告诫姪子的书信）。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立身 干禄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【注解】(1)枢：户枢。机：动机。《易》曰：“言行，君子之枢机，枢机之发，荣辱之主也。”(2)毁：过当说人的不是。誉：称人之美过当了。(3)适：适当。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【译文】戒你不要多说话，人有不是，讳莫如深，你却逢人便说，这就会使人忿恨你，好谈论人长短，这是众人忌恨的。如果说话不慎，由口而出，就会惹祸招灾，灾难厄困从此就开始了。对人说话，妄加是非毁誉，恰好足以累困自己。 </a:t>
            </a:r>
            <a:endParaRPr lang="zh-CN" altLang="en-US" sz="2800" b="1" dirty="0" smtClean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ransition spd="slow"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3801</Words>
  <Application>WPS 演示</Application>
  <PresentationFormat>自定义</PresentationFormat>
  <Paragraphs>48</Paragraphs>
  <Slides>15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Calibri Light</vt:lpstr>
      <vt:lpstr>华文行楷</vt:lpstr>
      <vt:lpstr>华文楷体</vt:lpstr>
      <vt:lpstr>华文隶书</vt:lpstr>
      <vt:lpstr>楷体_GB2312</vt:lpstr>
      <vt:lpstr>仿宋_GB2312</vt:lpstr>
      <vt:lpstr>华文中宋</vt:lpstr>
      <vt:lpstr>Calibri</vt:lpstr>
      <vt:lpstr>微软雅黑</vt:lpstr>
      <vt:lpstr>Arial Unicode MS</vt:lpstr>
      <vt:lpstr>Office 主题</vt:lpstr>
      <vt:lpstr>PowerPoint 演示文稿</vt:lpstr>
      <vt:lpstr>       成就美德从美化您的言语起航 聖人之道 入乎耳 存乎心 蕴之为德行 行之为事业（《小学通俗解义·嘉言》） 道：仁义中正的言行。德行：有品德的言行，包括言语、动作、容貌、气度。 事业发展，技术进步，只是改善了生活条件；而仁义中正的做人原则永远不会改变，背离了这个原则，会导致人心混乱，管理失序，夫妇道苦，人情淡漠，生活沉闷；乃至战争频仍，难民流离失所。 常言说：“ 良言一句三春暖,恶语伤人六月寒”。“一言可以成事，一言可以败事”。“富人送人以财，仁人赠人以言”。圣贤的忠厚言语，善良行为，为我们树立了良好的榜样，引导中华民族五千年文明长盛不衰。 人不能老样子，家教正家族兴，牙牙学语（汉语英语粗俗文明），看样学样</vt:lpstr>
      <vt:lpstr>             说文明话  做文明人 1.别把话说太满  “事非宜 勿轻诺 苟轻诺 进退错”。面对别人有求於我们的时候，我们要衡量这一件事情它的对错，轻易的答应，会进退两难。怎么办，子曰“君子言不必信，行不必果，唯义所在”。 2.说话时美化句子  说话时要修饰句子和语气（过脑子、不随便），一时嘴快往往会伤害他人，引来各种的误会。比如可以把“随便”改成“听你的”，把“你明白吗？”改成“我说明白了吗？”。 3.多夸奖，少否定  奖其善而婉言否定不善。要学会多夸奖别人，而不是一直去否定，这样做不仅能够鼓励身旁的人向善，还可以促进感情，增进友好。 4.看透不说破   情商高的说话技巧是：看透不说破。给予别人台阶下。有些事情说出来了并不能带向好的结局，反而会让事情越变越糟糕。适时规劝</vt:lpstr>
      <vt:lpstr>             美化言语的技巧 言为心声，想得清才能说得好，说得好才算会说话。口才是一个人素养、能力和智慧的全面而综合的反映。诚意正心为先，群居终日，言不及义 废话 1.读书明理  博学多能 理无不明，知无不尽   学：读书  学样（眼观耳听 三人行） 2.学会倾听：倾听达人的言语，  倾听：仔细听；认真地听。 3.言之有礼  说话很有礼貌，谈吐文雅，听者喜悦。满嘴脏话,恶语伤人,就会令人反感讨厌。 4.言之有文 “言之无文，其行不远。”道出了语言有文采的价值 5.言之有情  真实、真情和真诚的态度是说话者的法宝。不冷落人，不打断别人。语言表达活动离不开知觉、观察、记忆、思维、想象等心理活动的基本形式 6.言之有物  《周易卦解·家人》：“君子以言有物，而行有恒。”不说大话空话。旁征博引，引经据典。唐高宗下令处死不小心砍伐了昭陵柏树的武卫大将军权善才，大臣狄仁杰认为权善才罪不至死，就举张释之劝汉文帝释放偷汉高祖庙里玉环的小偷，证明贤明君主必须依法治国，终于救了权善才</vt:lpstr>
      <vt:lpstr>          赞美他人  导人向善          道人善  即是善  人知之  愈思勉   赞美他人的善行就是行善，当对方听到你的称赞之后，必定会更加勉励行善，进一步把善行提升。     如果其他人也同时听到你的赞叹，他们也会效法这样的善行，所以对所有的人都是好事。因此，能够常常称赞他人的优点、长处、善行，这本身就是行善，这是对大众的勉励，希望大众见贤思齐。现在有一部分人连什么是善都不甚了解，更不要说去道人善了，主要原因就是近百年来中国的传统文化、圣贤教育被严重地破坏了，所以国家提倡恢复传统文化，如果能够把传统文化教育复兴起来，这就是最大的善，叫善中之善。它能够帮助人认识本善，修学恢复本善，这叫功德无量！</vt:lpstr>
      <vt:lpstr>                                 言语忍   忿自泯 言语上包容忍让，忿怒自然消失       西晋时期有个人叫王述，幼年丧父，他奉侍母亲，力行孝道。王述是一个脾气暴躁的人，有一次吃鸡蛋，他用筷子去夹，没有夹住，为此大动肝火，把鸡蛋猛地抓起来摔到了地上，谁料鸡蛋没摔烂，他更加脑火，站起来用脚去踩，结果又没踩着，于是干脆用手拾起鸡蛋，塞到嘴里咬烂，又吐在了地上。可是，在他当官以后，性格有了很大变化，沉着稳定，不再大发脾气。      朝臣谢奕性格粗鲁暴躁，说话不留情面，由于性格不合，他对王述非常妒恨，找槎侮辱。有一次，他们刚一见面，谢奕便破口大骂，历数王述的不是，而王述为了避免冲突，并没有还口还手；他面对墙壁，一句话也没有回应，等到谢奕骂累了，自知理亏离去后，他才重新回到了自己座位上。后来谢奕突然醒悟，知道了自己的不是，心内感到极大不安，于是主动向王述道谦认错，两人之间的间隙和仇恨从此消除，并且成了一对好朋友。 </vt:lpstr>
      <vt:lpstr>      刻薄语 秽污词 市井气 切戒之 汉朝马援的兄长之子马严马敦，都爱讥笑人，议论人，有哥们义气，爱好交结轻薄的侠客。马援在交趾寄书信告诫他们说：“我望想你们听到人的过失，像听到你父母的名字一样，耳可以听，口不可以说。爱谈论他人的长短，妄说国法的是非，这是我最憎恶的行为，宁死不愿听到子孙有这样的行为。龙伯高为人，敦厚笃实稳重，端庄谨慎，口里说的全是正经话，没有错话可以拣择，其品德谦恭自我约束节制，廉洁公正而有威仪。吾爱他，敬重他，愿你们学他。为什么？只为学伯高学不成，仍可以成为谨慎自修自治的人，正是人常说的刻鹄莫刻像，还类似鹜鸟呢。跟好人，学好义。 </vt:lpstr>
      <vt:lpstr>  　　　　　              开口说话，诚信为先               凡出言  信为先  诈与妄  奚可焉      说话最要紧的是要诚实讲信用；说谎话，说胡话，都是不可以的。开口说话，诚信为先，对自己讲出来的话绝对要放在心上去实践、去履行。答应别人的事情一定要遵守承诺，至于欺骗或花言巧语更不能使用。 有个爱吹牛的人说：“我们家的先祖种倭瓜天下有名。当年曹操大军途经我们家，就要倭瓜当饭吃。老祖先给他们切了一小块，八十三万大军吃了一个月还没吃完，一小孩问他爷爷：瓜这么大，怎么锯开呢?爷爷指着吹牛的人说：“天上一锯，地上一锯嘛!”那人听后面红耳赤。后来这话就成了“天上一句，地上一句”的俗话了。　　　　　</vt:lpstr>
      <vt:lpstr>                                            言多必有失 戒尔勿多言，多言众所忌。苟不慎机(1)，灾厄从此始。是非毁誉间(2)，适足为身累(3)（《小学通俗解义》宋宰相范质告诫姪子的书信）。 立身 干禄 【注解】(1)枢：户枢。机：动机。《易》曰：“言行，君子之枢机，枢机之发，荣辱之主也。”(2)毁：过当说人的不是。誉：称人之美过当了。(3)适：适当。 【译文】戒你不要多说话，人有不是，讳莫如深，你却逢人便说，这就会使人忿恨你，好谈论人长短，这是众人忌恨的。如果说话不慎，由口而出，就会惹祸招灾，灾难厄困从此就开始了。对人说话，妄加是非毁誉，恰好足以累困自己。 </vt:lpstr>
      <vt:lpstr>  　　　　　                               祸从口出      祸从口出的意思是灾祸从口里产生出来，指说话不谨慎容易惹祸             寇准任宋朝宰相的时候有一次大家一起吃饭，寇准的胡子被汤打湿了，当时副手丁谓很殷勤的过来帮他擦胡子，寇准就斜着眼讽刺丁谓：你一个朝廷大员给长官溜须还要脸么？这就是溜须的来历。羞愧难当的丁谓怀恨在心，最后想方设法的攻击寇准，最后导致寇准被贬到了广东。                           小人心狠手辣，睚眦必报。 　　　　　</vt:lpstr>
      <vt:lpstr>  　　　　　                          言行  君子之枢机一言即出驷马难追     子曰：“君子居其室。出其言善，则千里之外应之，况其迩者乎？居其室，出其言不善，则千里之外违之，况其迩者乎？言出乎身，加乎民，行发乎迩，见乎远，言行，君子之枢机，枢机之发，荣辱之主也（《周易卦解·圣人章》）。 　　中孚九二爻义，言出而民孚,以诚信在言先也。至诚而不动者,未之有也。不诚，未有能动者也。“居其室,即在阴之义,出其言，即鸣之义。千里之外应之，即和之之义。”言者心之声，行者心之迹，言行乃感应之枢机也。　　　　　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秦治</cp:lastModifiedBy>
  <cp:revision>143</cp:revision>
  <dcterms:created xsi:type="dcterms:W3CDTF">2017-11-08T03:48:00Z</dcterms:created>
  <dcterms:modified xsi:type="dcterms:W3CDTF">2020-01-18T03:13:36Z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